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14630400" cy="8229600"/>
  <p:notesSz cx="8229600" cy="14630400"/>
  <p:embeddedFontLst>
    <p:embeddedFont>
      <p:font typeface="Prompt Medium"/>
      <p:regular r:id="rId12"/>
    </p:embeddedFont>
    <p:embeddedFont>
      <p:font typeface="Prompt Medium"/>
      <p:regular r:id="rId13"/>
    </p:embeddedFont>
    <p:embeddedFont>
      <p:font typeface="Prompt Medium"/>
      <p:regular r:id="rId14"/>
    </p:embeddedFont>
    <p:embeddedFont>
      <p:font typeface="Prompt Medium"/>
      <p:regular r:id="rId15"/>
    </p:embeddedFont>
    <p:embeddedFont>
      <p:font typeface="Mukta Light"/>
      <p:regular r:id="rId16"/>
    </p:embeddedFont>
    <p:embeddedFont>
      <p:font typeface="Mukta Light"/>
      <p:regular r:id="rId17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0C23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3046333"/>
            <a:ext cx="12902327" cy="1371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Point Plot — A Simple Way to Compare Averages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864037" y="4788218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What it is • When to use it • How to read it • Python example</a:t>
            </a:r>
            <a:endParaRPr lang="en-US" sz="1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065728"/>
            <a:ext cx="5557838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What is a Point Plot?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121813"/>
            <a:ext cx="6327696" cy="2397562"/>
          </a:xfrm>
          <a:prstGeom prst="roundRect">
            <a:avLst>
              <a:gd name="adj" fmla="val 432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126093" y="2383869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9690" y="2545794"/>
            <a:ext cx="333256" cy="41660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126093" y="33712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Dots</a:t>
            </a:r>
            <a:endParaRPr lang="en-US" sz="2150" dirty="0"/>
          </a:p>
        </p:txBody>
      </p:sp>
      <p:sp>
        <p:nvSpPr>
          <p:cNvPr id="7" name="Text 4"/>
          <p:cNvSpPr/>
          <p:nvPr/>
        </p:nvSpPr>
        <p:spPr>
          <a:xfrm>
            <a:off x="1126093" y="3862268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values (mean or median) for each category</a:t>
            </a:r>
            <a:endParaRPr lang="en-US" sz="1900" dirty="0"/>
          </a:p>
        </p:txBody>
      </p:sp>
      <p:sp>
        <p:nvSpPr>
          <p:cNvPr id="8" name="Shape 5"/>
          <p:cNvSpPr/>
          <p:nvPr/>
        </p:nvSpPr>
        <p:spPr>
          <a:xfrm>
            <a:off x="7438549" y="2121813"/>
            <a:ext cx="6327815" cy="2397562"/>
          </a:xfrm>
          <a:prstGeom prst="roundRect">
            <a:avLst>
              <a:gd name="adj" fmla="val 432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7700605" y="2383869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4202" y="2545794"/>
            <a:ext cx="333256" cy="416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700605" y="3371255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Line</a:t>
            </a:r>
            <a:endParaRPr lang="en-US" sz="2150" dirty="0"/>
          </a:p>
        </p:txBody>
      </p:sp>
      <p:sp>
        <p:nvSpPr>
          <p:cNvPr id="12" name="Text 8"/>
          <p:cNvSpPr/>
          <p:nvPr/>
        </p:nvSpPr>
        <p:spPr>
          <a:xfrm>
            <a:off x="7700605" y="3862268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Shows how values go up or down across categories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864037" y="4766191"/>
            <a:ext cx="6327696" cy="2397562"/>
          </a:xfrm>
          <a:prstGeom prst="roundRect">
            <a:avLst>
              <a:gd name="adj" fmla="val 432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1126093" y="5028248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690" y="5190173"/>
            <a:ext cx="333256" cy="41660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126093" y="6015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Error Bars</a:t>
            </a:r>
            <a:endParaRPr lang="en-US" sz="2150" dirty="0"/>
          </a:p>
        </p:txBody>
      </p:sp>
      <p:sp>
        <p:nvSpPr>
          <p:cNvPr id="17" name="Text 12"/>
          <p:cNvSpPr/>
          <p:nvPr/>
        </p:nvSpPr>
        <p:spPr>
          <a:xfrm>
            <a:off x="1126093" y="6506647"/>
            <a:ext cx="5803583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Show variation or spread in the data</a:t>
            </a:r>
            <a:endParaRPr lang="en-US" sz="1900" dirty="0"/>
          </a:p>
        </p:txBody>
      </p:sp>
      <p:sp>
        <p:nvSpPr>
          <p:cNvPr id="18" name="Shape 13"/>
          <p:cNvSpPr/>
          <p:nvPr/>
        </p:nvSpPr>
        <p:spPr>
          <a:xfrm>
            <a:off x="7438549" y="4766191"/>
            <a:ext cx="6327815" cy="2397562"/>
          </a:xfrm>
          <a:prstGeom prst="roundRect">
            <a:avLst>
              <a:gd name="adj" fmla="val 4325"/>
            </a:avLst>
          </a:prstGeom>
          <a:solidFill>
            <a:srgbClr val="542C49"/>
          </a:solidFill>
          <a:ln w="15240">
            <a:solidFill>
              <a:srgbClr val="6D4562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7700605" y="5028248"/>
            <a:ext cx="740569" cy="740569"/>
          </a:xfrm>
          <a:prstGeom prst="roundRect">
            <a:avLst>
              <a:gd name="adj" fmla="val 12346028"/>
            </a:avLst>
          </a:prstGeom>
          <a:solidFill>
            <a:srgbClr val="A95B95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4202" y="5190173"/>
            <a:ext cx="333256" cy="416600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700605" y="6015633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Purpose</a:t>
            </a:r>
            <a:endParaRPr lang="en-US" sz="2150" dirty="0"/>
          </a:p>
        </p:txBody>
      </p:sp>
      <p:sp>
        <p:nvSpPr>
          <p:cNvPr id="22" name="Text 16"/>
          <p:cNvSpPr/>
          <p:nvPr/>
        </p:nvSpPr>
        <p:spPr>
          <a:xfrm>
            <a:off x="7700605" y="6506647"/>
            <a:ext cx="580370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Useful for comparing categories like Day, Meal, or Gender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2194560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Parts of a Point Plot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1666280" y="33741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Dot</a:t>
            </a:r>
            <a:endParaRPr lang="en-US" sz="2150" dirty="0"/>
          </a:p>
        </p:txBody>
      </p:sp>
      <p:sp>
        <p:nvSpPr>
          <p:cNvPr id="4" name="Text 2"/>
          <p:cNvSpPr/>
          <p:nvPr/>
        </p:nvSpPr>
        <p:spPr>
          <a:xfrm>
            <a:off x="1666280" y="3865126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 value (mean/median)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271748" y="3374112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Line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8271748" y="3865126"/>
            <a:ext cx="549461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Connects categories → shows trend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1666280" y="47539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Error Bar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666280" y="5244941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Spread (long = more variation, short = more consistent)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271748" y="475392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Axes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8271748" y="5244941"/>
            <a:ext cx="549461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X = categorical (Day, Meal, Gender)</a:t>
            </a:r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Y = numerical (Tip, Bill, Score)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6631" y="523756"/>
            <a:ext cx="5977057" cy="528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When to Use &amp; How to Read</a:t>
            </a:r>
            <a:endParaRPr lang="en-US" sz="3300" dirty="0"/>
          </a:p>
        </p:txBody>
      </p:sp>
      <p:sp>
        <p:nvSpPr>
          <p:cNvPr id="3" name="Text 1"/>
          <p:cNvSpPr/>
          <p:nvPr/>
        </p:nvSpPr>
        <p:spPr>
          <a:xfrm>
            <a:off x="666631" y="1528763"/>
            <a:ext cx="253972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When to Use</a:t>
            </a:r>
            <a:endParaRPr lang="en-US" sz="1950" dirty="0"/>
          </a:p>
        </p:txBody>
      </p:sp>
      <p:sp>
        <p:nvSpPr>
          <p:cNvPr id="4" name="Shape 2"/>
          <p:cNvSpPr/>
          <p:nvPr/>
        </p:nvSpPr>
        <p:spPr>
          <a:xfrm>
            <a:off x="666631" y="2165092"/>
            <a:ext cx="95131" cy="95131"/>
          </a:xfrm>
          <a:prstGeom prst="roundRect">
            <a:avLst>
              <a:gd name="adj" fmla="val 480600"/>
            </a:avLst>
          </a:prstGeom>
          <a:solidFill>
            <a:srgbClr val="A95B95"/>
          </a:solidFill>
          <a:ln/>
        </p:spPr>
      </p:sp>
      <p:sp>
        <p:nvSpPr>
          <p:cNvPr id="5" name="Text 3"/>
          <p:cNvSpPr/>
          <p:nvPr/>
        </p:nvSpPr>
        <p:spPr>
          <a:xfrm>
            <a:off x="952143" y="2060377"/>
            <a:ext cx="613076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 categorical variable (X-axis)</a:t>
            </a:r>
            <a:endParaRPr lang="en-US" sz="1450" dirty="0"/>
          </a:p>
        </p:txBody>
      </p:sp>
      <p:sp>
        <p:nvSpPr>
          <p:cNvPr id="6" name="Shape 4"/>
          <p:cNvSpPr/>
          <p:nvPr/>
        </p:nvSpPr>
        <p:spPr>
          <a:xfrm>
            <a:off x="666631" y="2850773"/>
            <a:ext cx="95131" cy="95131"/>
          </a:xfrm>
          <a:prstGeom prst="roundRect">
            <a:avLst>
              <a:gd name="adj" fmla="val 480600"/>
            </a:avLst>
          </a:prstGeom>
          <a:solidFill>
            <a:srgbClr val="A95B95"/>
          </a:solidFill>
          <a:ln/>
        </p:spPr>
      </p:sp>
      <p:sp>
        <p:nvSpPr>
          <p:cNvPr id="7" name="Text 5"/>
          <p:cNvSpPr/>
          <p:nvPr/>
        </p:nvSpPr>
        <p:spPr>
          <a:xfrm>
            <a:off x="952143" y="2746058"/>
            <a:ext cx="613076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1 numerical variable (Y-axis)</a:t>
            </a:r>
            <a:endParaRPr lang="en-US" sz="1450" dirty="0"/>
          </a:p>
        </p:txBody>
      </p:sp>
      <p:sp>
        <p:nvSpPr>
          <p:cNvPr id="8" name="Shape 6"/>
          <p:cNvSpPr/>
          <p:nvPr/>
        </p:nvSpPr>
        <p:spPr>
          <a:xfrm>
            <a:off x="666631" y="3536454"/>
            <a:ext cx="95131" cy="95131"/>
          </a:xfrm>
          <a:prstGeom prst="roundRect">
            <a:avLst>
              <a:gd name="adj" fmla="val 480600"/>
            </a:avLst>
          </a:prstGeom>
          <a:solidFill>
            <a:srgbClr val="A95B95"/>
          </a:solidFill>
          <a:ln/>
        </p:spPr>
      </p:sp>
      <p:sp>
        <p:nvSpPr>
          <p:cNvPr id="9" name="Text 7"/>
          <p:cNvSpPr/>
          <p:nvPr/>
        </p:nvSpPr>
        <p:spPr>
          <a:xfrm>
            <a:off x="952143" y="3431738"/>
            <a:ext cx="613076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compare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averages across groups</a:t>
            </a:r>
            <a:endParaRPr lang="en-US" sz="1450" dirty="0"/>
          </a:p>
        </p:txBody>
      </p:sp>
      <p:sp>
        <p:nvSpPr>
          <p:cNvPr id="10" name="Shape 8"/>
          <p:cNvSpPr/>
          <p:nvPr/>
        </p:nvSpPr>
        <p:spPr>
          <a:xfrm>
            <a:off x="666631" y="4222135"/>
            <a:ext cx="95131" cy="95131"/>
          </a:xfrm>
          <a:prstGeom prst="roundRect">
            <a:avLst>
              <a:gd name="adj" fmla="val 480600"/>
            </a:avLst>
          </a:prstGeom>
          <a:solidFill>
            <a:srgbClr val="A95B95"/>
          </a:solidFill>
          <a:ln/>
        </p:spPr>
      </p:sp>
      <p:sp>
        <p:nvSpPr>
          <p:cNvPr id="11" name="Text 9"/>
          <p:cNvSpPr/>
          <p:nvPr/>
        </p:nvSpPr>
        <p:spPr>
          <a:xfrm>
            <a:off x="952143" y="4117419"/>
            <a:ext cx="6130766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To see </a:t>
            </a:r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trends and variation</a:t>
            </a:r>
            <a:endParaRPr lang="en-US" sz="1450" dirty="0"/>
          </a:p>
        </p:txBody>
      </p:sp>
      <p:sp>
        <p:nvSpPr>
          <p:cNvPr id="12" name="Text 10"/>
          <p:cNvSpPr/>
          <p:nvPr/>
        </p:nvSpPr>
        <p:spPr>
          <a:xfrm>
            <a:off x="7555111" y="1528763"/>
            <a:ext cx="2539722" cy="317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How to Read</a:t>
            </a:r>
            <a:endParaRPr lang="en-US" sz="1950" dirty="0"/>
          </a:p>
        </p:txBody>
      </p:sp>
      <p:sp>
        <p:nvSpPr>
          <p:cNvPr id="13" name="Text 11"/>
          <p:cNvSpPr/>
          <p:nvPr/>
        </p:nvSpPr>
        <p:spPr>
          <a:xfrm>
            <a:off x="7555111" y="2060377"/>
            <a:ext cx="190381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01</a:t>
            </a:r>
            <a:endParaRPr lang="en-US" sz="1450" dirty="0"/>
          </a:p>
        </p:txBody>
      </p:sp>
      <p:sp>
        <p:nvSpPr>
          <p:cNvPr id="14" name="Shape 12"/>
          <p:cNvSpPr/>
          <p:nvPr/>
        </p:nvSpPr>
        <p:spPr>
          <a:xfrm>
            <a:off x="7555111" y="2361009"/>
            <a:ext cx="6416278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5" name="Text 13"/>
          <p:cNvSpPr/>
          <p:nvPr/>
        </p:nvSpPr>
        <p:spPr>
          <a:xfrm>
            <a:off x="7555111" y="2501860"/>
            <a:ext cx="211645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Compare Heights</a:t>
            </a:r>
            <a:endParaRPr lang="en-US" sz="1650" dirty="0"/>
          </a:p>
        </p:txBody>
      </p:sp>
      <p:sp>
        <p:nvSpPr>
          <p:cNvPr id="16" name="Text 14"/>
          <p:cNvSpPr/>
          <p:nvPr/>
        </p:nvSpPr>
        <p:spPr>
          <a:xfrm>
            <a:off x="7555111" y="2956798"/>
            <a:ext cx="641627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Which dot is higher? (Higher average)</a:t>
            </a:r>
            <a:endParaRPr lang="en-US" sz="1450" dirty="0"/>
          </a:p>
        </p:txBody>
      </p:sp>
      <p:sp>
        <p:nvSpPr>
          <p:cNvPr id="17" name="Text 15"/>
          <p:cNvSpPr/>
          <p:nvPr/>
        </p:nvSpPr>
        <p:spPr>
          <a:xfrm>
            <a:off x="7555111" y="3594735"/>
            <a:ext cx="190381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02</a:t>
            </a:r>
            <a:endParaRPr lang="en-US" sz="1450" dirty="0"/>
          </a:p>
        </p:txBody>
      </p:sp>
      <p:sp>
        <p:nvSpPr>
          <p:cNvPr id="18" name="Shape 16"/>
          <p:cNvSpPr/>
          <p:nvPr/>
        </p:nvSpPr>
        <p:spPr>
          <a:xfrm>
            <a:off x="7555111" y="3895368"/>
            <a:ext cx="6416278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19" name="Text 17"/>
          <p:cNvSpPr/>
          <p:nvPr/>
        </p:nvSpPr>
        <p:spPr>
          <a:xfrm>
            <a:off x="7555111" y="4036219"/>
            <a:ext cx="211645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Check Direction</a:t>
            </a:r>
            <a:endParaRPr lang="en-US" sz="1650" dirty="0"/>
          </a:p>
        </p:txBody>
      </p:sp>
      <p:sp>
        <p:nvSpPr>
          <p:cNvPr id="20" name="Text 18"/>
          <p:cNvSpPr/>
          <p:nvPr/>
        </p:nvSpPr>
        <p:spPr>
          <a:xfrm>
            <a:off x="7555111" y="4491157"/>
            <a:ext cx="641627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Is the line rising or falling? (Trend)</a:t>
            </a:r>
            <a:endParaRPr lang="en-US" sz="1450" dirty="0"/>
          </a:p>
        </p:txBody>
      </p:sp>
      <p:sp>
        <p:nvSpPr>
          <p:cNvPr id="21" name="Text 19"/>
          <p:cNvSpPr/>
          <p:nvPr/>
        </p:nvSpPr>
        <p:spPr>
          <a:xfrm>
            <a:off x="7555111" y="5129093"/>
            <a:ext cx="190381" cy="238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Prompt Light" pitchFamily="34" charset="0"/>
                <a:ea typeface="Prompt Light" pitchFamily="34" charset="-122"/>
                <a:cs typeface="Prompt Light" pitchFamily="34" charset="-120"/>
              </a:rPr>
              <a:t>03</a:t>
            </a:r>
            <a:endParaRPr lang="en-US" sz="1450" dirty="0"/>
          </a:p>
        </p:txBody>
      </p:sp>
      <p:sp>
        <p:nvSpPr>
          <p:cNvPr id="22" name="Shape 20"/>
          <p:cNvSpPr/>
          <p:nvPr/>
        </p:nvSpPr>
        <p:spPr>
          <a:xfrm>
            <a:off x="7555111" y="5429726"/>
            <a:ext cx="6416278" cy="22860"/>
          </a:xfrm>
          <a:prstGeom prst="rect">
            <a:avLst/>
          </a:prstGeom>
          <a:solidFill>
            <a:srgbClr val="A95B95"/>
          </a:solidFill>
          <a:ln/>
        </p:spPr>
      </p:sp>
      <p:sp>
        <p:nvSpPr>
          <p:cNvPr id="23" name="Text 21"/>
          <p:cNvSpPr/>
          <p:nvPr/>
        </p:nvSpPr>
        <p:spPr>
          <a:xfrm>
            <a:off x="7555111" y="5570577"/>
            <a:ext cx="2116455" cy="264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Measure Variation</a:t>
            </a:r>
            <a:endParaRPr lang="en-US" sz="1650" dirty="0"/>
          </a:p>
        </p:txBody>
      </p:sp>
      <p:sp>
        <p:nvSpPr>
          <p:cNvPr id="24" name="Text 22"/>
          <p:cNvSpPr/>
          <p:nvPr/>
        </p:nvSpPr>
        <p:spPr>
          <a:xfrm>
            <a:off x="7555111" y="6025515"/>
            <a:ext cx="6416278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How long are the error bars? (Variation)</a:t>
            </a:r>
            <a:endParaRPr lang="en-US" sz="1450" dirty="0"/>
          </a:p>
        </p:txBody>
      </p:sp>
      <p:sp>
        <p:nvSpPr>
          <p:cNvPr id="25" name="Shape 23"/>
          <p:cNvSpPr/>
          <p:nvPr/>
        </p:nvSpPr>
        <p:spPr>
          <a:xfrm>
            <a:off x="666631" y="6901458"/>
            <a:ext cx="13297138" cy="809149"/>
          </a:xfrm>
          <a:prstGeom prst="roundRect">
            <a:avLst>
              <a:gd name="adj" fmla="val 9887"/>
            </a:avLst>
          </a:prstGeom>
          <a:solidFill>
            <a:srgbClr val="A95B95"/>
          </a:solidFill>
          <a:ln/>
        </p:spPr>
      </p:sp>
      <p:pic>
        <p:nvPicPr>
          <p:cNvPr id="2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012" y="7178397"/>
            <a:ext cx="238006" cy="190381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1285399" y="7139345"/>
            <a:ext cx="1248798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b="1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Takeaway: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FFFFFF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 Point Plots help compare averages, spot trends, and check variation.</a:t>
            </a:r>
            <a:endParaRPr lang="en-US" sz="14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0187" y="424458"/>
            <a:ext cx="4704636" cy="428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700" dirty="0">
                <a:solidFill>
                  <a:srgbClr val="C6BFEE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Example (Python + Seaborn)</a:t>
            </a:r>
            <a:endParaRPr lang="en-US" sz="2700" dirty="0"/>
          </a:p>
        </p:txBody>
      </p:sp>
      <p:sp>
        <p:nvSpPr>
          <p:cNvPr id="3" name="Shape 1"/>
          <p:cNvSpPr/>
          <p:nvPr/>
        </p:nvSpPr>
        <p:spPr>
          <a:xfrm>
            <a:off x="540187" y="1258253"/>
            <a:ext cx="7283053" cy="4674156"/>
          </a:xfrm>
          <a:prstGeom prst="roundRect">
            <a:avLst>
              <a:gd name="adj" fmla="val 1387"/>
            </a:avLst>
          </a:prstGeom>
          <a:solidFill>
            <a:srgbClr val="181930"/>
          </a:solidFill>
          <a:ln/>
        </p:spPr>
      </p:sp>
      <p:sp>
        <p:nvSpPr>
          <p:cNvPr id="4" name="Shape 2"/>
          <p:cNvSpPr/>
          <p:nvPr/>
        </p:nvSpPr>
        <p:spPr>
          <a:xfrm>
            <a:off x="532567" y="1258253"/>
            <a:ext cx="7298293" cy="4674156"/>
          </a:xfrm>
          <a:prstGeom prst="roundRect">
            <a:avLst>
              <a:gd name="adj" fmla="val 495"/>
            </a:avLst>
          </a:prstGeom>
          <a:solidFill>
            <a:srgbClr val="181930"/>
          </a:solidFill>
          <a:ln/>
        </p:spPr>
      </p:sp>
      <p:sp>
        <p:nvSpPr>
          <p:cNvPr id="5" name="Text 3"/>
          <p:cNvSpPr/>
          <p:nvPr/>
        </p:nvSpPr>
        <p:spPr>
          <a:xfrm>
            <a:off x="686872" y="1373981"/>
            <a:ext cx="6989683" cy="444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highlight>
                  <a:srgbClr val="181930"/>
                </a:highlight>
                <a:latin typeface="Consolas Light" pitchFamily="34" charset="0"/>
                <a:ea typeface="Consolas Light" pitchFamily="34" charset="-122"/>
                <a:cs typeface="Consolas Light" pitchFamily="34" charset="-120"/>
              </a:rPr>
              <a:t>import seaborn as snsimport matplotlib.pyplot as plttips = sns.load_dataset("tips")sns.pointplot(    data=tips,    x="day",    y="tip",    estimator="median",    errorbar=("pi", 50),    color="#2563EB")plt.title("Median Tip by Day")plt.xlabel("Day")plt.ylabel("Median Tip")plt.show()</a:t>
            </a:r>
            <a:endParaRPr lang="en-US" sz="12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07335" y="1258253"/>
            <a:ext cx="5890379" cy="3926919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8207335" y="5358765"/>
            <a:ext cx="5890379" cy="969764"/>
          </a:xfrm>
          <a:prstGeom prst="roundRect">
            <a:avLst>
              <a:gd name="adj" fmla="val 6685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384500" y="5535930"/>
            <a:ext cx="171497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Dots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384500" y="5904548"/>
            <a:ext cx="55360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Median tip for each day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8207335" y="6482834"/>
            <a:ext cx="5890379" cy="969764"/>
          </a:xfrm>
          <a:prstGeom prst="roundRect">
            <a:avLst>
              <a:gd name="adj" fmla="val 6685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384500" y="6659999"/>
            <a:ext cx="171497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Line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8384500" y="7028617"/>
            <a:ext cx="55360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Trend Thursday → Sunday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8207335" y="7606903"/>
            <a:ext cx="5890379" cy="969764"/>
          </a:xfrm>
          <a:prstGeom prst="roundRect">
            <a:avLst>
              <a:gd name="adj" fmla="val 6685"/>
            </a:avLst>
          </a:prstGeom>
          <a:solidFill>
            <a:srgbClr val="0B0C23">
              <a:alpha val="95000"/>
            </a:srgbClr>
          </a:solidFill>
          <a:ln w="22860">
            <a:solidFill>
              <a:srgbClr val="6D4562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384500" y="7784068"/>
            <a:ext cx="1714976" cy="214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350" dirty="0">
                <a:solidFill>
                  <a:srgbClr val="DAD8E9"/>
                </a:solidFill>
                <a:latin typeface="Prompt Medium" pitchFamily="34" charset="0"/>
                <a:ea typeface="Prompt Medium" pitchFamily="34" charset="-122"/>
                <a:cs typeface="Prompt Medium" pitchFamily="34" charset="-120"/>
              </a:rPr>
              <a:t>Error Bars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8384500" y="8152686"/>
            <a:ext cx="5536049" cy="2468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00" dirty="0">
                <a:solidFill>
                  <a:srgbClr val="DAD8E9"/>
                </a:solidFill>
                <a:latin typeface="Mukta Light" pitchFamily="34" charset="0"/>
                <a:ea typeface="Mukta Light" pitchFamily="34" charset="-122"/>
                <a:cs typeface="Mukta Light" pitchFamily="34" charset="-120"/>
              </a:rPr>
              <a:t>Variation in tips</a:t>
            </a:r>
            <a:endParaRPr lang="en-US"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2025-08-31T21:09:51Z</dcterms:created>
  <dcterms:modified xsi:type="dcterms:W3CDTF">2025-08-31T21:09:51Z</dcterms:modified>
</cp:coreProperties>
</file>